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3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slajd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omiti naslov i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sekcije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ržaj s opis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s opiso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-sfera.hr/dodatni-digitalni-sadrzaji/248ec849-ac9f-4bd0-af59-fae447e0a537/" TargetMode="External"/><Relationship Id="rId13" Type="http://schemas.openxmlformats.org/officeDocument/2006/relationships/image" Target="../media/image34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32.png"/><Relationship Id="rId5" Type="http://schemas.openxmlformats.org/officeDocument/2006/relationships/image" Target="../media/image12.png"/><Relationship Id="rId10" Type="http://schemas.openxmlformats.org/officeDocument/2006/relationships/image" Target="../media/image31.png"/><Relationship Id="rId4" Type="http://schemas.openxmlformats.org/officeDocument/2006/relationships/image" Target="../media/image9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20.jpg"/><Relationship Id="rId5" Type="http://schemas.openxmlformats.org/officeDocument/2006/relationships/image" Target="../media/image12.png"/><Relationship Id="rId10" Type="http://schemas.openxmlformats.org/officeDocument/2006/relationships/image" Target="../media/image19.jpg"/><Relationship Id="rId4" Type="http://schemas.openxmlformats.org/officeDocument/2006/relationships/image" Target="../media/image9.png"/><Relationship Id="rId9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2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9.jpg"/><Relationship Id="rId5" Type="http://schemas.openxmlformats.org/officeDocument/2006/relationships/image" Target="../media/image12.png"/><Relationship Id="rId10" Type="http://schemas.openxmlformats.org/officeDocument/2006/relationships/image" Target="../media/image23.jpg"/><Relationship Id="rId4" Type="http://schemas.openxmlformats.org/officeDocument/2006/relationships/image" Target="../media/image9.png"/><Relationship Id="rId9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1244"/>
            <a:ext cx="12192000" cy="6879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22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45" name="Google Shape;245;p22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46" name="Google Shape;246;p22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022368" y="1223655"/>
            <a:ext cx="3739995" cy="3693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2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2"/>
          <p:cNvSpPr txBox="1"/>
          <p:nvPr/>
        </p:nvSpPr>
        <p:spPr>
          <a:xfrm>
            <a:off x="7743475" y="1807238"/>
            <a:ext cx="2456747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 VIŠE</a:t>
            </a:r>
            <a:endParaRPr/>
          </a:p>
        </p:txBody>
      </p:sp>
      <p:sp>
        <p:nvSpPr>
          <p:cNvPr id="251" name="Google Shape;251;p22"/>
          <p:cNvSpPr/>
          <p:nvPr/>
        </p:nvSpPr>
        <p:spPr>
          <a:xfrm>
            <a:off x="7840665" y="2684401"/>
            <a:ext cx="226236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REDOSLIJED ZANAGLASNICA U REČENICI</a:t>
            </a:r>
            <a:endParaRPr sz="2400" dirty="0"/>
          </a:p>
        </p:txBody>
      </p:sp>
      <p:sp>
        <p:nvSpPr>
          <p:cNvPr id="252" name="Google Shape;252;p22"/>
          <p:cNvSpPr/>
          <p:nvPr/>
        </p:nvSpPr>
        <p:spPr>
          <a:xfrm>
            <a:off x="1152760" y="799488"/>
            <a:ext cx="686902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koji je redoslijed </a:t>
            </a:r>
            <a:r>
              <a:rPr lang="hr-HR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zanaglasnica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 rečenici.</a:t>
            </a:r>
            <a:endParaRPr sz="2400" dirty="0"/>
          </a:p>
        </p:txBody>
      </p:sp>
      <p:sp>
        <p:nvSpPr>
          <p:cNvPr id="253" name="Google Shape;253;p22"/>
          <p:cNvSpPr/>
          <p:nvPr/>
        </p:nvSpPr>
        <p:spPr>
          <a:xfrm>
            <a:off x="659830" y="1287737"/>
            <a:ext cx="6096000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Hoćeš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ga nazvati?</a:t>
            </a:r>
            <a:endParaRPr sz="2400" dirty="0"/>
          </a:p>
          <a:p>
            <a:pPr marL="0" marR="0" lvl="0" indent="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Poželio </a:t>
            </a: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sam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ga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sačuvati.</a:t>
            </a:r>
            <a:endParaRPr sz="2400" dirty="0"/>
          </a:p>
          <a:p>
            <a:pPr marL="0" marR="0" lvl="0" indent="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Možda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ga </a:t>
            </a: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je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tata spremio.</a:t>
            </a:r>
            <a:endParaRPr sz="2400" dirty="0"/>
          </a:p>
        </p:txBody>
      </p:sp>
      <p:sp>
        <p:nvSpPr>
          <p:cNvPr id="254" name="Google Shape;254;p22"/>
          <p:cNvSpPr/>
          <p:nvPr/>
        </p:nvSpPr>
        <p:spPr>
          <a:xfrm>
            <a:off x="746404" y="2432680"/>
            <a:ext cx="59487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na prvome je mjestu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zanaglasnica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li</a:t>
            </a:r>
            <a:endParaRPr sz="2400" dirty="0"/>
          </a:p>
        </p:txBody>
      </p:sp>
      <p:sp>
        <p:nvSpPr>
          <p:cNvPr id="255" name="Google Shape;255;p22"/>
          <p:cNvSpPr/>
          <p:nvPr/>
        </p:nvSpPr>
        <p:spPr>
          <a:xfrm>
            <a:off x="813843" y="3465708"/>
            <a:ext cx="57879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hr-HR" sz="24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glagolska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zanaglasnica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ispred </a:t>
            </a:r>
            <a:r>
              <a:rPr lang="hr-HR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zamjeničke</a:t>
            </a:r>
            <a:endParaRPr sz="2400" dirty="0"/>
          </a:p>
        </p:txBody>
      </p:sp>
      <p:sp>
        <p:nvSpPr>
          <p:cNvPr id="256" name="Google Shape;256;p22"/>
          <p:cNvSpPr/>
          <p:nvPr/>
        </p:nvSpPr>
        <p:spPr>
          <a:xfrm>
            <a:off x="746404" y="4587116"/>
            <a:ext cx="609600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zanaglasnica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je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u nizu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zanaglasnica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uvijek je na zadnjemu mjestu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44" y="2243683"/>
            <a:ext cx="1666506" cy="2731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3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62" name="Google Shape;262;p23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63" name="Google Shape;263;p23" descr="Orange Circle Logo - Free image o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8593724">
            <a:off x="7317194" y="1216893"/>
            <a:ext cx="4598788" cy="4528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965121" y="4127159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3"/>
          <p:cNvPicPr preferRelativeResize="0"/>
          <p:nvPr/>
        </p:nvPicPr>
        <p:blipFill rotWithShape="1">
          <a:blip r:embed="rId7">
            <a:alphaModFix/>
          </a:blip>
          <a:srcRect l="28661" r="13991"/>
          <a:stretch/>
        </p:blipFill>
        <p:spPr>
          <a:xfrm>
            <a:off x="9645490" y="4551272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3"/>
          <p:cNvSpPr txBox="1"/>
          <p:nvPr/>
        </p:nvSpPr>
        <p:spPr>
          <a:xfrm>
            <a:off x="7800784" y="1532115"/>
            <a:ext cx="3689409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TOČNO PIŠI I GOVORI</a:t>
            </a:r>
            <a:endParaRPr/>
          </a:p>
        </p:txBody>
      </p:sp>
      <p:sp>
        <p:nvSpPr>
          <p:cNvPr id="268" name="Google Shape;268;p23"/>
          <p:cNvSpPr/>
          <p:nvPr/>
        </p:nvSpPr>
        <p:spPr>
          <a:xfrm>
            <a:off x="2473502" y="497167"/>
            <a:ext cx="683135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Na kojim mjestima u rečenici </a:t>
            </a:r>
            <a:r>
              <a:rPr lang="hr-HR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 mogu stajati </a:t>
            </a:r>
            <a:r>
              <a:rPr lang="hr-HR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zanaglasnice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Koji su primjeri točni?</a:t>
            </a:r>
            <a:endParaRPr sz="2400" dirty="0"/>
          </a:p>
        </p:txBody>
      </p:sp>
      <p:sp>
        <p:nvSpPr>
          <p:cNvPr id="269" name="Google Shape;269;p23"/>
          <p:cNvSpPr/>
          <p:nvPr/>
        </p:nvSpPr>
        <p:spPr>
          <a:xfrm>
            <a:off x="7871817" y="2195860"/>
            <a:ext cx="351237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MJESTO ZANAGLASNICA U REČENICI</a:t>
            </a:r>
            <a:endParaRPr sz="2400" dirty="0"/>
          </a:p>
        </p:txBody>
      </p:sp>
      <p:sp>
        <p:nvSpPr>
          <p:cNvPr id="270" name="Google Shape;270;p23"/>
          <p:cNvSpPr/>
          <p:nvPr/>
        </p:nvSpPr>
        <p:spPr>
          <a:xfrm>
            <a:off x="1863430" y="1337390"/>
            <a:ext cx="5533126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imao kazaljke sat.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Shmuel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dječak, 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započeo priču.           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Shmuel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(onaj dječak) 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započeo priču.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Dječak, koji je izgubio sat, 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bio tužan.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</a:t>
            </a:r>
            <a:endParaRPr dirty="0"/>
          </a:p>
        </p:txBody>
      </p:sp>
      <p:sp>
        <p:nvSpPr>
          <p:cNvPr id="271" name="Google Shape;271;p23"/>
          <p:cNvSpPr/>
          <p:nvPr/>
        </p:nvSpPr>
        <p:spPr>
          <a:xfrm>
            <a:off x="1841556" y="3765243"/>
            <a:ext cx="5338535" cy="2816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Kazaljke </a:t>
            </a: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je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imao sat.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Shmuel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dječak, započeo </a:t>
            </a: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je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priču.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Shmuel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(onaj dječak) započeo </a:t>
            </a: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je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priču.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Dječak, koji je izgubio sat, bio </a:t>
            </a: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je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tužan.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3"/>
          <p:cNvSpPr/>
          <p:nvPr/>
        </p:nvSpPr>
        <p:spPr>
          <a:xfrm>
            <a:off x="8254782" y="2982716"/>
            <a:ext cx="3212448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Zanaglasnice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 mogu stajati na početku rečenice, iza zareza, zagrade i umetnute rečenice.</a:t>
            </a:r>
            <a:endParaRPr sz="2400" dirty="0"/>
          </a:p>
        </p:txBody>
      </p:sp>
      <p:pic>
        <p:nvPicPr>
          <p:cNvPr id="16" name="Google Shape;240;p22" descr="Sigurnost - Superius idea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14096" y="4783658"/>
            <a:ext cx="1064213" cy="1010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1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24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79" name="Google Shape;279;p24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80" name="Google Shape;280;p24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323562" y="757045"/>
            <a:ext cx="4826811" cy="4901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8873302" y="4844660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4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9993585" y="478520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402483" y="5911468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4"/>
          <p:cNvSpPr txBox="1"/>
          <p:nvPr/>
        </p:nvSpPr>
        <p:spPr>
          <a:xfrm>
            <a:off x="7900433" y="1167132"/>
            <a:ext cx="3689409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TOČNO PIŠI I GOVORI</a:t>
            </a:r>
            <a:endParaRPr/>
          </a:p>
        </p:txBody>
      </p:sp>
      <p:pic>
        <p:nvPicPr>
          <p:cNvPr id="285" name="Google Shape;285;p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14701" y="2222259"/>
            <a:ext cx="2093082" cy="3430459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4"/>
          <p:cNvSpPr txBox="1"/>
          <p:nvPr/>
        </p:nvSpPr>
        <p:spPr>
          <a:xfrm>
            <a:off x="8429683" y="1811361"/>
            <a:ext cx="271417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PISANJE SLOŽENIH ZAMJENICA</a:t>
            </a:r>
            <a:endParaRPr sz="2400" dirty="0"/>
          </a:p>
        </p:txBody>
      </p:sp>
      <p:sp>
        <p:nvSpPr>
          <p:cNvPr id="287" name="Google Shape;287;p24"/>
          <p:cNvSpPr txBox="1"/>
          <p:nvPr/>
        </p:nvSpPr>
        <p:spPr>
          <a:xfrm>
            <a:off x="314701" y="951367"/>
            <a:ext cx="734632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Što se događa kada prijedlog dolazi ispred zamjenica koje su složene </a:t>
            </a:r>
            <a:r>
              <a:rPr lang="hr-HR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predmetcima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ni-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hr-HR" sz="24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?</a:t>
            </a:r>
            <a:endParaRPr sz="2400" dirty="0"/>
          </a:p>
        </p:txBody>
      </p:sp>
      <p:sp>
        <p:nvSpPr>
          <p:cNvPr id="288" name="Google Shape;288;p24"/>
          <p:cNvSpPr/>
          <p:nvPr/>
        </p:nvSpPr>
        <p:spPr>
          <a:xfrm>
            <a:off x="2474711" y="2419971"/>
            <a:ext cx="3889013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Neću razgovarati </a:t>
            </a: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 nikim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Neću razgovarati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ni s kim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Učiš li </a:t>
            </a: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 ikim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Učiš li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 s kim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 dirty="0"/>
          </a:p>
        </p:txBody>
      </p:sp>
      <p:cxnSp>
        <p:nvCxnSpPr>
          <p:cNvPr id="289" name="Google Shape;289;p24"/>
          <p:cNvCxnSpPr/>
          <p:nvPr/>
        </p:nvCxnSpPr>
        <p:spPr>
          <a:xfrm rot="10800000" flipH="1">
            <a:off x="2784627" y="2765932"/>
            <a:ext cx="2761336" cy="516149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0" name="Google Shape;290;p24"/>
          <p:cNvCxnSpPr/>
          <p:nvPr/>
        </p:nvCxnSpPr>
        <p:spPr>
          <a:xfrm rot="10800000" flipH="1">
            <a:off x="2661882" y="4287291"/>
            <a:ext cx="1503413" cy="270652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1" name="Google Shape;291;p24"/>
          <p:cNvSpPr/>
          <p:nvPr/>
        </p:nvSpPr>
        <p:spPr>
          <a:xfrm>
            <a:off x="8197454" y="2620362"/>
            <a:ext cx="3592261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Složene zamjenice s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predmetcima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ni-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hr-HR" sz="24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rastavljaju se prijedlogom, a sve se riječi pišu nesastavljeno.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25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97" name="Google Shape;297;p25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98" name="Google Shape;298;p25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354110" y="1013693"/>
            <a:ext cx="4588774" cy="4621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25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9183807" y="4795721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5"/>
          <p:cNvSpPr txBox="1"/>
          <p:nvPr/>
        </p:nvSpPr>
        <p:spPr>
          <a:xfrm>
            <a:off x="8240630" y="1001369"/>
            <a:ext cx="2634564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UVJEŽBAVANJE</a:t>
            </a:r>
            <a:endParaRPr sz="3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03" name="Google Shape;303;p25"/>
          <p:cNvSpPr/>
          <p:nvPr/>
        </p:nvSpPr>
        <p:spPr>
          <a:xfrm>
            <a:off x="8356996" y="1965211"/>
            <a:ext cx="315804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Rečenice pisane stilski obilježenim redom napiši u stilski neobilježenom redu.</a:t>
            </a:r>
            <a:endParaRPr sz="2400" dirty="0"/>
          </a:p>
        </p:txBody>
      </p:sp>
      <p:sp>
        <p:nvSpPr>
          <p:cNvPr id="304" name="Google Shape;304;p25"/>
          <p:cNvSpPr/>
          <p:nvPr/>
        </p:nvSpPr>
        <p:spPr>
          <a:xfrm>
            <a:off x="8445812" y="3708700"/>
            <a:ext cx="29427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Zaokruži znak ispred  točno napisane rečenice.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25"/>
          <p:cNvSpPr/>
          <p:nvPr/>
        </p:nvSpPr>
        <p:spPr>
          <a:xfrm>
            <a:off x="611231" y="892925"/>
            <a:ext cx="6752326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Pljusak ljetni po krovovima  crvenim snažno pada.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smtClean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Lovrak, poznati književnik, pisao je romane dječje.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 dirty="0" smtClean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___________________________________________________</a:t>
            </a:r>
            <a:endParaRPr dirty="0"/>
          </a:p>
        </p:txBody>
      </p:sp>
      <p:sp>
        <p:nvSpPr>
          <p:cNvPr id="306" name="Google Shape;306;p25"/>
          <p:cNvSpPr/>
          <p:nvPr/>
        </p:nvSpPr>
        <p:spPr>
          <a:xfrm>
            <a:off x="1325182" y="3066181"/>
            <a:ext cx="6096000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Ana, naša učiteljica, je ušla u razred.</a:t>
            </a:r>
            <a:endParaRPr sz="2400" dirty="0"/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Ana, naša učiteljica, ušla je u razred.</a:t>
            </a:r>
            <a:endParaRPr sz="2400" dirty="0"/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 marim ni za koga.</a:t>
            </a:r>
            <a:endParaRPr sz="2400" dirty="0"/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 marim za nikoga.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" name="Google Shape;307;p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4475" y="909507"/>
            <a:ext cx="792480" cy="97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41494" y="2809787"/>
            <a:ext cx="914400" cy="1024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844761" y="3423216"/>
            <a:ext cx="642817" cy="1003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20313" y="2195553"/>
            <a:ext cx="701170" cy="1006566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25"/>
          <p:cNvSpPr txBox="1"/>
          <p:nvPr/>
        </p:nvSpPr>
        <p:spPr>
          <a:xfrm>
            <a:off x="611231" y="1468301"/>
            <a:ext cx="663371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Ljetni pljusak snažno pada po crvenim krovovima.</a:t>
            </a:r>
            <a:endParaRPr sz="2400" dirty="0"/>
          </a:p>
        </p:txBody>
      </p:sp>
      <p:sp>
        <p:nvSpPr>
          <p:cNvPr id="312" name="Google Shape;312;p25"/>
          <p:cNvSpPr txBox="1"/>
          <p:nvPr/>
        </p:nvSpPr>
        <p:spPr>
          <a:xfrm>
            <a:off x="648552" y="2498781"/>
            <a:ext cx="659408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Poznati književnik Lovrak pisao je dječje romane.</a:t>
            </a:r>
            <a:endParaRPr sz="2400" dirty="0"/>
          </a:p>
        </p:txBody>
      </p:sp>
      <p:sp>
        <p:nvSpPr>
          <p:cNvPr id="313" name="Google Shape;313;p25"/>
          <p:cNvSpPr/>
          <p:nvPr/>
        </p:nvSpPr>
        <p:spPr>
          <a:xfrm>
            <a:off x="1169390" y="4069979"/>
            <a:ext cx="490267" cy="468003"/>
          </a:xfrm>
          <a:prstGeom prst="ellipse">
            <a:avLst/>
          </a:prstGeom>
          <a:noFill/>
          <a:ln w="28575" cap="flat" cmpd="sng">
            <a:solidFill>
              <a:srgbClr val="FF66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25"/>
          <p:cNvSpPr/>
          <p:nvPr/>
        </p:nvSpPr>
        <p:spPr>
          <a:xfrm>
            <a:off x="1176989" y="4758962"/>
            <a:ext cx="490267" cy="468003"/>
          </a:xfrm>
          <a:prstGeom prst="ellipse">
            <a:avLst/>
          </a:prstGeom>
          <a:noFill/>
          <a:ln w="28575" cap="flat" cmpd="sng">
            <a:solidFill>
              <a:srgbClr val="FF66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26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320" name="Google Shape;320;p26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21" name="Google Shape;321;p26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022368" y="1223655"/>
            <a:ext cx="3739995" cy="3693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6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26"/>
          <p:cNvSpPr txBox="1"/>
          <p:nvPr/>
        </p:nvSpPr>
        <p:spPr>
          <a:xfrm>
            <a:off x="8008211" y="2012091"/>
            <a:ext cx="1793192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PONOVI</a:t>
            </a:r>
            <a:endParaRPr/>
          </a:p>
        </p:txBody>
      </p:sp>
      <p:pic>
        <p:nvPicPr>
          <p:cNvPr id="326" name="Google Shape;326;p26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t="24066" r="27775" b="26702"/>
          <a:stretch/>
        </p:blipFill>
        <p:spPr>
          <a:xfrm>
            <a:off x="7435034" y="2573747"/>
            <a:ext cx="2939547" cy="1036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26"/>
          <p:cNvPicPr preferRelativeResize="0"/>
          <p:nvPr/>
        </p:nvPicPr>
        <p:blipFill rotWithShape="1">
          <a:blip r:embed="rId10">
            <a:alphaModFix/>
          </a:blip>
          <a:srcRect l="15133" t="23051" r="73480" b="54385"/>
          <a:stretch/>
        </p:blipFill>
        <p:spPr>
          <a:xfrm>
            <a:off x="593871" y="1133981"/>
            <a:ext cx="1072661" cy="119575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28" name="Google Shape;328;p26"/>
          <p:cNvPicPr preferRelativeResize="0"/>
          <p:nvPr/>
        </p:nvPicPr>
        <p:blipFill rotWithShape="1">
          <a:blip r:embed="rId11">
            <a:alphaModFix/>
          </a:blip>
          <a:srcRect l="29760" t="22932" r="58682" b="54370"/>
          <a:stretch/>
        </p:blipFill>
        <p:spPr>
          <a:xfrm>
            <a:off x="576285" y="2688854"/>
            <a:ext cx="1090247" cy="120454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29" name="Google Shape;329;p26"/>
          <p:cNvPicPr preferRelativeResize="0"/>
          <p:nvPr/>
        </p:nvPicPr>
        <p:blipFill rotWithShape="1">
          <a:blip r:embed="rId12">
            <a:alphaModFix/>
          </a:blip>
          <a:srcRect l="44134" t="22870" r="44171" b="54212"/>
          <a:stretch/>
        </p:blipFill>
        <p:spPr>
          <a:xfrm>
            <a:off x="563096" y="4110879"/>
            <a:ext cx="1116623" cy="12309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30" name="Google Shape;330;p26"/>
          <p:cNvPicPr preferRelativeResize="0"/>
          <p:nvPr/>
        </p:nvPicPr>
        <p:blipFill rotWithShape="1">
          <a:blip r:embed="rId13">
            <a:alphaModFix/>
          </a:blip>
          <a:srcRect l="58704" t="22750" r="29722" b="54062"/>
          <a:stretch/>
        </p:blipFill>
        <p:spPr>
          <a:xfrm>
            <a:off x="3994774" y="1109358"/>
            <a:ext cx="1107831" cy="124850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331" name="Google Shape;331;p26"/>
          <p:cNvPicPr preferRelativeResize="0"/>
          <p:nvPr/>
        </p:nvPicPr>
        <p:blipFill rotWithShape="1">
          <a:blip r:embed="rId14">
            <a:alphaModFix/>
          </a:blip>
          <a:srcRect l="73534" t="22757" r="15143" b="54677"/>
          <a:stretch/>
        </p:blipFill>
        <p:spPr>
          <a:xfrm>
            <a:off x="3971601" y="2643636"/>
            <a:ext cx="1129623" cy="126632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332" name="Google Shape;332;p26"/>
          <p:cNvSpPr txBox="1"/>
          <p:nvPr/>
        </p:nvSpPr>
        <p:spPr>
          <a:xfrm>
            <a:off x="1814286" y="1258315"/>
            <a:ext cx="184308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Složi prema sjećanju poslovice i Cesarićevu pjesmu.</a:t>
            </a:r>
            <a:endParaRPr/>
          </a:p>
        </p:txBody>
      </p:sp>
      <p:sp>
        <p:nvSpPr>
          <p:cNvPr id="333" name="Google Shape;333;p26"/>
          <p:cNvSpPr txBox="1"/>
          <p:nvPr/>
        </p:nvSpPr>
        <p:spPr>
          <a:xfrm>
            <a:off x="1788938" y="2676376"/>
            <a:ext cx="189377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nizu rečenica prepoznaj stilski obilježen i stilski neobilježen red riječi.</a:t>
            </a:r>
            <a:endParaRPr/>
          </a:p>
        </p:txBody>
      </p:sp>
      <p:sp>
        <p:nvSpPr>
          <p:cNvPr id="334" name="Google Shape;334;p26"/>
          <p:cNvSpPr txBox="1"/>
          <p:nvPr/>
        </p:nvSpPr>
        <p:spPr>
          <a:xfrm>
            <a:off x="1798254" y="4171380"/>
            <a:ext cx="15240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Uz rečeničnu slagalicu ponovi red riječi.</a:t>
            </a:r>
            <a:endParaRPr/>
          </a:p>
        </p:txBody>
      </p:sp>
      <p:sp>
        <p:nvSpPr>
          <p:cNvPr id="335" name="Google Shape;335;p26"/>
          <p:cNvSpPr txBox="1"/>
          <p:nvPr/>
        </p:nvSpPr>
        <p:spPr>
          <a:xfrm>
            <a:off x="5220482" y="1109358"/>
            <a:ext cx="175103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Poredaj riječi tako da upotrijebiš stilski neobilježen red riječi.</a:t>
            </a:r>
            <a:endParaRPr/>
          </a:p>
        </p:txBody>
      </p:sp>
      <p:sp>
        <p:nvSpPr>
          <p:cNvPr id="336" name="Google Shape;336;p26"/>
          <p:cNvSpPr txBox="1"/>
          <p:nvPr/>
        </p:nvSpPr>
        <p:spPr>
          <a:xfrm>
            <a:off x="5220482" y="2859314"/>
            <a:ext cx="155768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Vrednuj svoje znanje izlaznom karticom.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 descr="Sponsor — UIC Summer Institute on Sustainability and Energy"/>
          <p:cNvPicPr preferRelativeResize="0"/>
          <p:nvPr/>
        </p:nvPicPr>
        <p:blipFill rotWithShape="1">
          <a:blip r:embed="rId3">
            <a:alphaModFix/>
          </a:blip>
          <a:srcRect t="19533" r="16995" b="-1"/>
          <a:stretch/>
        </p:blipFill>
        <p:spPr>
          <a:xfrm>
            <a:off x="6103088" y="0"/>
            <a:ext cx="6088912" cy="58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2640740" y="-2659105"/>
            <a:ext cx="6873789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 descr="e-sfera.hr ‐ platforma udžbenika Školske knjige"/>
          <p:cNvPicPr preferRelativeResize="0"/>
          <p:nvPr/>
        </p:nvPicPr>
        <p:blipFill rotWithShape="1">
          <a:blip r:embed="rId5">
            <a:alphaModFix/>
          </a:blip>
          <a:srcRect t="28233" b="28909"/>
          <a:stretch/>
        </p:blipFill>
        <p:spPr>
          <a:xfrm>
            <a:off x="8664962" y="5616266"/>
            <a:ext cx="2489706" cy="53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 descr="Orange Circle Logo - Free image on Pixaba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1822" y="3116337"/>
            <a:ext cx="2736906" cy="2703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 descr="Orange Circle Logo - Free image on Pixaba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85170" y="4853486"/>
            <a:ext cx="750775" cy="74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 descr="Orange Circle Logo - Free image on Pixabay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25076" y="4001659"/>
            <a:ext cx="1105121" cy="1091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58365" y="949568"/>
            <a:ext cx="4230454" cy="2820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 descr="Orange Circle Logo - Free image on Pixabay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7980131">
            <a:off x="2873178" y="640446"/>
            <a:ext cx="3424865" cy="3382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11">
            <a:alphaModFix/>
          </a:blip>
          <a:srcRect l="34255" t="14744" r="34447" b="10255"/>
          <a:stretch/>
        </p:blipFill>
        <p:spPr>
          <a:xfrm rot="-401530">
            <a:off x="1280050" y="3143245"/>
            <a:ext cx="1907929" cy="257174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8121201" y="1467466"/>
            <a:ext cx="3033467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b="0" i="0" u="none" strike="noStrike" cap="none">
                <a:solidFill>
                  <a:srgbClr val="7CADD2"/>
                </a:solidFill>
                <a:latin typeface="Impact"/>
                <a:ea typeface="Impact"/>
                <a:cs typeface="Impact"/>
                <a:sym typeface="Impact"/>
              </a:rPr>
              <a:t>Red riječi u rečenici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5" name="Google Shape;105;p15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6593454" y="1366212"/>
            <a:ext cx="4465927" cy="4444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5961732" y="1965274"/>
            <a:ext cx="1669990" cy="2528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4893547" y="1661746"/>
            <a:ext cx="1148205" cy="2447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 txBox="1"/>
          <p:nvPr/>
        </p:nvSpPr>
        <p:spPr>
          <a:xfrm>
            <a:off x="8070593" y="1380499"/>
            <a:ext cx="1750892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POVEŽI</a:t>
            </a:r>
            <a:endParaRPr/>
          </a:p>
        </p:txBody>
      </p:sp>
      <p:sp>
        <p:nvSpPr>
          <p:cNvPr id="111" name="Google Shape;111;p15"/>
          <p:cNvSpPr/>
          <p:nvPr/>
        </p:nvSpPr>
        <p:spPr>
          <a:xfrm>
            <a:off x="7510740" y="2260042"/>
            <a:ext cx="2870597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Koji rečenični dijelovi čine osnovno gramatičko ustrojstvo rečenice? Napiši jednu rečenicu i označi rečenične dijelove kraticama.</a:t>
            </a:r>
            <a:endParaRPr sz="24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"/>
          <a:stretch/>
        </p:blipFill>
        <p:spPr>
          <a:xfrm rot="21375749">
            <a:off x="830790" y="673252"/>
            <a:ext cx="3776419" cy="5041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6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7" name="Google Shape;117;p16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595982" y="-2625994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8" name="Google Shape;118;p16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239944" y="450648"/>
            <a:ext cx="4867465" cy="4898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9611701" y="4721110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 txBox="1"/>
          <p:nvPr/>
        </p:nvSpPr>
        <p:spPr>
          <a:xfrm>
            <a:off x="8728333" y="890342"/>
            <a:ext cx="2255236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PRIPREMI SE</a:t>
            </a:r>
            <a:endParaRPr/>
          </a:p>
        </p:txBody>
      </p:sp>
      <p:sp>
        <p:nvSpPr>
          <p:cNvPr id="123" name="Google Shape;123;p16"/>
          <p:cNvSpPr/>
          <p:nvPr/>
        </p:nvSpPr>
        <p:spPr>
          <a:xfrm>
            <a:off x="8016572" y="1660015"/>
            <a:ext cx="3678758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Pronađi rečenicu u kojoj je prikazano osnovno gramatičko ustrojstvo rečenice. Koji je redoslijed rečeničnih dijelova u osnovnome gramatičkom ustrojstvu rečenice?</a:t>
            </a:r>
            <a:endParaRPr sz="2400" dirty="0"/>
          </a:p>
        </p:txBody>
      </p:sp>
      <p:sp>
        <p:nvSpPr>
          <p:cNvPr id="124" name="Google Shape;124;p16"/>
          <p:cNvSpPr/>
          <p:nvPr/>
        </p:nvSpPr>
        <p:spPr>
          <a:xfrm>
            <a:off x="205374" y="937190"/>
            <a:ext cx="7107653" cy="4708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Znam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samo ovo – započne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Shmuel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– Prije nego što smo došli ovamo, živio sam s mamom i tatom i bratom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Josefom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 malom stanu iznad dućana gdje tata pravi satove. Svako jutro svi smo doručkovali u sedam sati i dok smo bili u školi, tata bi popravljao satove koje su mu donosili ljudi, a i pravio nove. Imao sam krasan sat koji mi je dao, ali ga više nemam. Imao je zlatni brojčanik i navijao sam ga svaku večer prije spavanja i uvijek je pokazivao točno vrijeme.</a:t>
            </a:r>
            <a:endParaRPr sz="2400" dirty="0"/>
          </a:p>
        </p:txBody>
      </p:sp>
      <p:sp>
        <p:nvSpPr>
          <p:cNvPr id="2" name="Pravokutnik 1"/>
          <p:cNvSpPr/>
          <p:nvPr/>
        </p:nvSpPr>
        <p:spPr>
          <a:xfrm>
            <a:off x="4409666" y="17135"/>
            <a:ext cx="6096000" cy="11406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John </a:t>
            </a:r>
            <a:r>
              <a:rPr lang="hr-HR" sz="24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Boyne</a:t>
            </a:r>
            <a:endParaRPr lang="hr-HR" sz="24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50000"/>
              </a:lnSpc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Dječak u prugastoj pidžami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7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30" name="Google Shape;130;p17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1" name="Google Shape;131;p17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466515" y="1174186"/>
            <a:ext cx="4440828" cy="462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9325616" y="4917155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7"/>
          <p:cNvSpPr txBox="1"/>
          <p:nvPr/>
        </p:nvSpPr>
        <p:spPr>
          <a:xfrm>
            <a:off x="8882554" y="1278177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36" name="Google Shape;136;p17"/>
          <p:cNvSpPr txBox="1"/>
          <p:nvPr/>
        </p:nvSpPr>
        <p:spPr>
          <a:xfrm>
            <a:off x="9016132" y="1964349"/>
            <a:ext cx="194066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RED RIJEČI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7"/>
          <p:cNvSpPr txBox="1"/>
          <p:nvPr/>
        </p:nvSpPr>
        <p:spPr>
          <a:xfrm>
            <a:off x="1956282" y="517582"/>
            <a:ext cx="669263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Odredi redoslijed rečeničnih dijelova. Što se postiže promjenom reda riječi?</a:t>
            </a:r>
            <a:endParaRPr sz="2400" dirty="0"/>
          </a:p>
        </p:txBody>
      </p:sp>
      <p:sp>
        <p:nvSpPr>
          <p:cNvPr id="138" name="Google Shape;138;p17"/>
          <p:cNvSpPr/>
          <p:nvPr/>
        </p:nvSpPr>
        <p:spPr>
          <a:xfrm>
            <a:off x="339609" y="1255045"/>
            <a:ext cx="6337774" cy="26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Tata bi popravljao satove.  </a:t>
            </a:r>
            <a:endParaRPr sz="2400" dirty="0"/>
          </a:p>
          <a:p>
            <a:pPr marL="0" marR="0" lvl="0" indent="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Satove bi popravljao tata.  </a:t>
            </a:r>
            <a:endParaRPr sz="2400" dirty="0"/>
          </a:p>
          <a:p>
            <a:pPr marL="0" marR="0" lvl="0" indent="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Popravljao bi tata satove. </a:t>
            </a:r>
            <a:endParaRPr sz="2400" dirty="0"/>
          </a:p>
        </p:txBody>
      </p:sp>
      <p:sp>
        <p:nvSpPr>
          <p:cNvPr id="139" name="Google Shape;139;p17"/>
          <p:cNvSpPr/>
          <p:nvPr/>
        </p:nvSpPr>
        <p:spPr>
          <a:xfrm>
            <a:off x="3875833" y="1782862"/>
            <a:ext cx="325722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uobičajeni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redoslijed </a:t>
            </a:r>
            <a:endParaRPr sz="2400" dirty="0"/>
          </a:p>
        </p:txBody>
      </p:sp>
      <p:sp>
        <p:nvSpPr>
          <p:cNvPr id="140" name="Google Shape;140;p17"/>
          <p:cNvSpPr/>
          <p:nvPr/>
        </p:nvSpPr>
        <p:spPr>
          <a:xfrm>
            <a:off x="1219678" y="2312013"/>
            <a:ext cx="156326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 – P – O</a:t>
            </a:r>
            <a:endParaRPr sz="2400" dirty="0"/>
          </a:p>
        </p:txBody>
      </p:sp>
      <p:sp>
        <p:nvSpPr>
          <p:cNvPr id="141" name="Google Shape;141;p17"/>
          <p:cNvSpPr/>
          <p:nvPr/>
        </p:nvSpPr>
        <p:spPr>
          <a:xfrm>
            <a:off x="3827060" y="2903404"/>
            <a:ext cx="378319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obrnuti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redoslijed – naglašen je predmet radnje</a:t>
            </a:r>
            <a:endParaRPr sz="2400" dirty="0"/>
          </a:p>
        </p:txBody>
      </p:sp>
      <p:sp>
        <p:nvSpPr>
          <p:cNvPr id="142" name="Google Shape;142;p17"/>
          <p:cNvSpPr/>
          <p:nvPr/>
        </p:nvSpPr>
        <p:spPr>
          <a:xfrm>
            <a:off x="1118012" y="3479489"/>
            <a:ext cx="167654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 – P – S</a:t>
            </a:r>
            <a:endParaRPr sz="2400" dirty="0"/>
          </a:p>
        </p:txBody>
      </p:sp>
      <p:sp>
        <p:nvSpPr>
          <p:cNvPr id="143" name="Google Shape;143;p17"/>
          <p:cNvSpPr/>
          <p:nvPr/>
        </p:nvSpPr>
        <p:spPr>
          <a:xfrm>
            <a:off x="3844206" y="4062110"/>
            <a:ext cx="319159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obrnuti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redoslijed – naglašena je radnja </a:t>
            </a:r>
            <a:endParaRPr sz="2400" dirty="0"/>
          </a:p>
        </p:txBody>
      </p:sp>
      <p:sp>
        <p:nvSpPr>
          <p:cNvPr id="144" name="Google Shape;144;p17"/>
          <p:cNvSpPr/>
          <p:nvPr/>
        </p:nvSpPr>
        <p:spPr>
          <a:xfrm>
            <a:off x="1100749" y="4552798"/>
            <a:ext cx="145553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 – S – O</a:t>
            </a:r>
            <a:endParaRPr sz="2400" dirty="0"/>
          </a:p>
        </p:txBody>
      </p:sp>
      <p:sp>
        <p:nvSpPr>
          <p:cNvPr id="145" name="Google Shape;145;p17"/>
          <p:cNvSpPr/>
          <p:nvPr/>
        </p:nvSpPr>
        <p:spPr>
          <a:xfrm>
            <a:off x="7979410" y="2364459"/>
            <a:ext cx="398818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 riječi u rečenici je redoslijed nizanja rečeničnih dijelova.</a:t>
            </a:r>
            <a:endParaRPr sz="2400" dirty="0"/>
          </a:p>
        </p:txBody>
      </p:sp>
      <p:sp>
        <p:nvSpPr>
          <p:cNvPr id="146" name="Google Shape;146;p17"/>
          <p:cNvSpPr/>
          <p:nvPr/>
        </p:nvSpPr>
        <p:spPr>
          <a:xfrm>
            <a:off x="8557384" y="3407798"/>
            <a:ext cx="304357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hrvatskome standardnom jeziku red je riječi u rečenici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slobodan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sp>
        <p:nvSpPr>
          <p:cNvPr id="147" name="Google Shape;147;p17"/>
          <p:cNvSpPr/>
          <p:nvPr/>
        </p:nvSpPr>
        <p:spPr>
          <a:xfrm>
            <a:off x="325451" y="5142627"/>
            <a:ext cx="818980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Promjenom se reda riječi neke riječi, skupovi riječi i rečenice posebno ističu.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728" y="3621762"/>
            <a:ext cx="7253200" cy="2458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8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53" name="Google Shape;153;p18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54" name="Google Shape;154;p18" descr="Orange Circle Logo - Free image o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8593724">
            <a:off x="7802994" y="1224531"/>
            <a:ext cx="4204829" cy="4371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8"/>
          <p:cNvPicPr preferRelativeResize="0"/>
          <p:nvPr/>
        </p:nvPicPr>
        <p:blipFill rotWithShape="1">
          <a:blip r:embed="rId7">
            <a:alphaModFix/>
          </a:blip>
          <a:srcRect l="28661" r="13991"/>
          <a:stretch/>
        </p:blipFill>
        <p:spPr>
          <a:xfrm>
            <a:off x="9205128" y="4704068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8"/>
          <p:cNvSpPr txBox="1"/>
          <p:nvPr/>
        </p:nvSpPr>
        <p:spPr>
          <a:xfrm>
            <a:off x="9139769" y="1071089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59" name="Google Shape;159;p18"/>
          <p:cNvSpPr/>
          <p:nvPr/>
        </p:nvSpPr>
        <p:spPr>
          <a:xfrm>
            <a:off x="8522559" y="1815972"/>
            <a:ext cx="270128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STILSKI NEOBILJEŽEN RED RIJEČI</a:t>
            </a:r>
            <a:endParaRPr sz="2400" dirty="0"/>
          </a:p>
        </p:txBody>
      </p:sp>
      <p:sp>
        <p:nvSpPr>
          <p:cNvPr id="160" name="Google Shape;160;p18"/>
          <p:cNvSpPr/>
          <p:nvPr/>
        </p:nvSpPr>
        <p:spPr>
          <a:xfrm>
            <a:off x="172814" y="1925107"/>
            <a:ext cx="304720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Shmuel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 imao sat.</a:t>
            </a:r>
            <a:endParaRPr sz="2400" dirty="0"/>
          </a:p>
        </p:txBody>
      </p:sp>
      <p:sp>
        <p:nvSpPr>
          <p:cNvPr id="161" name="Google Shape;161;p18"/>
          <p:cNvSpPr/>
          <p:nvPr/>
        </p:nvSpPr>
        <p:spPr>
          <a:xfrm>
            <a:off x="153018" y="3040966"/>
            <a:ext cx="774779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Plavokosi dječak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Shmuel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oduvijek je imao krasan sat na ruci.</a:t>
            </a:r>
            <a:endParaRPr sz="2400" dirty="0"/>
          </a:p>
        </p:txBody>
      </p:sp>
      <p:sp>
        <p:nvSpPr>
          <p:cNvPr id="162" name="Google Shape;162;p18"/>
          <p:cNvSpPr/>
          <p:nvPr/>
        </p:nvSpPr>
        <p:spPr>
          <a:xfrm>
            <a:off x="496092" y="1554272"/>
            <a:ext cx="21245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          </a:t>
            </a:r>
            <a:r>
              <a:rPr lang="hr-HR" sz="24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 P       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 sz="2400" dirty="0"/>
          </a:p>
        </p:txBody>
      </p:sp>
      <p:sp>
        <p:nvSpPr>
          <p:cNvPr id="163" name="Google Shape;163;p18"/>
          <p:cNvSpPr/>
          <p:nvPr/>
        </p:nvSpPr>
        <p:spPr>
          <a:xfrm>
            <a:off x="496092" y="2580232"/>
            <a:ext cx="710583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Atr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.         </a:t>
            </a:r>
            <a:r>
              <a:rPr lang="hr-HR" sz="24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Ap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.        S            POV        P         </a:t>
            </a:r>
            <a:r>
              <a:rPr lang="hr-HR" sz="24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Atr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.      O    POM</a:t>
            </a:r>
            <a:endParaRPr sz="24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8"/>
          <p:cNvSpPr/>
          <p:nvPr/>
        </p:nvSpPr>
        <p:spPr>
          <a:xfrm>
            <a:off x="8670711" y="2976738"/>
            <a:ext cx="275039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Uobičajeni je slijed rečeničnih dijelova u kojem nema posebnog isticanja.</a:t>
            </a:r>
            <a:endParaRPr sz="2400" dirty="0"/>
          </a:p>
        </p:txBody>
      </p:sp>
      <p:sp>
        <p:nvSpPr>
          <p:cNvPr id="166" name="Google Shape;166;p18"/>
          <p:cNvSpPr/>
          <p:nvPr/>
        </p:nvSpPr>
        <p:spPr>
          <a:xfrm>
            <a:off x="2583658" y="466281"/>
            <a:ext cx="60181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Kraticama i pokratama označi rečenične dijelove.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19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72" name="Google Shape;172;p19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73" name="Google Shape;173;p19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659971" y="1241128"/>
            <a:ext cx="3739995" cy="3693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9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9"/>
          <p:cNvSpPr txBox="1"/>
          <p:nvPr/>
        </p:nvSpPr>
        <p:spPr>
          <a:xfrm>
            <a:off x="8694611" y="1576631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78" name="Google Shape;178;p19"/>
          <p:cNvSpPr/>
          <p:nvPr/>
        </p:nvSpPr>
        <p:spPr>
          <a:xfrm>
            <a:off x="8559892" y="2751066"/>
            <a:ext cx="231255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STILSKI NEOBILJEŽEN RED RIJEČI</a:t>
            </a:r>
            <a:endParaRPr sz="2400" dirty="0"/>
          </a:p>
        </p:txBody>
      </p:sp>
      <p:sp>
        <p:nvSpPr>
          <p:cNvPr id="179" name="Google Shape;179;p19"/>
          <p:cNvSpPr txBox="1"/>
          <p:nvPr/>
        </p:nvSpPr>
        <p:spPr>
          <a:xfrm>
            <a:off x="2748051" y="327812"/>
            <a:ext cx="780330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Odredi rečenične dijelove i utvrdi redoslijed stilski neobilježenog reda riječi.</a:t>
            </a:r>
            <a:endParaRPr sz="2400" dirty="0"/>
          </a:p>
        </p:txBody>
      </p:sp>
      <p:sp>
        <p:nvSpPr>
          <p:cNvPr id="180" name="Google Shape;180;p19"/>
          <p:cNvSpPr txBox="1"/>
          <p:nvPr/>
        </p:nvSpPr>
        <p:spPr>
          <a:xfrm>
            <a:off x="229037" y="1401291"/>
            <a:ext cx="360867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Sat je imao kazaljke. </a:t>
            </a:r>
            <a:endParaRPr sz="2400" dirty="0"/>
          </a:p>
        </p:txBody>
      </p:sp>
      <p:pic>
        <p:nvPicPr>
          <p:cNvPr id="181" name="Google Shape;181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964085" y="1267148"/>
            <a:ext cx="3327400" cy="684924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9"/>
          <p:cNvSpPr txBox="1"/>
          <p:nvPr/>
        </p:nvSpPr>
        <p:spPr>
          <a:xfrm>
            <a:off x="246529" y="2005045"/>
            <a:ext cx="58494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Tata bi užurbano popravljao satove svakog dana.  </a:t>
            </a:r>
            <a:endParaRPr sz="2400" dirty="0"/>
          </a:p>
        </p:txBody>
      </p:sp>
      <p:pic>
        <p:nvPicPr>
          <p:cNvPr id="183" name="Google Shape;183;p1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086089" y="2379728"/>
            <a:ext cx="3066142" cy="803862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9"/>
          <p:cNvSpPr txBox="1"/>
          <p:nvPr/>
        </p:nvSpPr>
        <p:spPr>
          <a:xfrm>
            <a:off x="262514" y="3143412"/>
            <a:ext cx="462478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c) Stari sat bio je uspomena</a:t>
            </a:r>
            <a:r>
              <a:rPr lang="hr-H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pic>
        <p:nvPicPr>
          <p:cNvPr id="185" name="Google Shape;185;p1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231890" y="3196810"/>
            <a:ext cx="3066952" cy="761977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9"/>
          <p:cNvSpPr txBox="1"/>
          <p:nvPr/>
        </p:nvSpPr>
        <p:spPr>
          <a:xfrm>
            <a:off x="246529" y="4081724"/>
            <a:ext cx="329452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d) Sat života brzo teče.</a:t>
            </a:r>
            <a:endParaRPr sz="2400" dirty="0"/>
          </a:p>
        </p:txBody>
      </p:sp>
      <p:pic>
        <p:nvPicPr>
          <p:cNvPr id="187" name="Google Shape;187;p19"/>
          <p:cNvPicPr preferRelativeResize="0"/>
          <p:nvPr/>
        </p:nvPicPr>
        <p:blipFill rotWithShape="1">
          <a:blip r:embed="rId11">
            <a:alphaModFix/>
          </a:blip>
          <a:srcRect t="7824" b="15005"/>
          <a:stretch/>
        </p:blipFill>
        <p:spPr>
          <a:xfrm>
            <a:off x="4035892" y="4249514"/>
            <a:ext cx="3548437" cy="581083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9"/>
          <p:cNvSpPr/>
          <p:nvPr/>
        </p:nvSpPr>
        <p:spPr>
          <a:xfrm>
            <a:off x="262513" y="5037705"/>
            <a:ext cx="688971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e) Živio sam s mamom i tatom i bratom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Josefom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19"/>
          <p:cNvPicPr preferRelativeResize="0"/>
          <p:nvPr/>
        </p:nvPicPr>
        <p:blipFill rotWithShape="1">
          <a:blip r:embed="rId12">
            <a:alphaModFix/>
          </a:blip>
          <a:srcRect t="17700"/>
          <a:stretch/>
        </p:blipFill>
        <p:spPr>
          <a:xfrm>
            <a:off x="4279851" y="5541152"/>
            <a:ext cx="2971030" cy="606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0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95" name="Google Shape;195;p20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11198" y="-2626179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96" name="Google Shape;196;p20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601437" y="1275545"/>
            <a:ext cx="4294160" cy="4158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0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9723317" y="4616334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0"/>
          <p:cNvSpPr txBox="1"/>
          <p:nvPr/>
        </p:nvSpPr>
        <p:spPr>
          <a:xfrm>
            <a:off x="9150821" y="1455792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201" name="Google Shape;201;p20"/>
          <p:cNvSpPr/>
          <p:nvPr/>
        </p:nvSpPr>
        <p:spPr>
          <a:xfrm>
            <a:off x="8531431" y="2132485"/>
            <a:ext cx="2536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STILSKI OBILJEŽEN RED RIJEČI</a:t>
            </a:r>
            <a:endParaRPr sz="2400" dirty="0"/>
          </a:p>
        </p:txBody>
      </p:sp>
      <p:sp>
        <p:nvSpPr>
          <p:cNvPr id="202" name="Google Shape;202;p20"/>
          <p:cNvSpPr/>
          <p:nvPr/>
        </p:nvSpPr>
        <p:spPr>
          <a:xfrm>
            <a:off x="8587051" y="2877798"/>
            <a:ext cx="292875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Svako odstupanje od uobičajenog reda riječi je stilski obilježen red riječi.</a:t>
            </a:r>
            <a:endParaRPr sz="2400" dirty="0"/>
          </a:p>
        </p:txBody>
      </p:sp>
      <p:sp>
        <p:nvSpPr>
          <p:cNvPr id="203" name="Google Shape;203;p20"/>
          <p:cNvSpPr txBox="1"/>
          <p:nvPr/>
        </p:nvSpPr>
        <p:spPr>
          <a:xfrm>
            <a:off x="1878848" y="575928"/>
            <a:ext cx="739443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zadane primjere. Označi kraticama rečenične dijelove.  Ima li odstupanja od uobičajenog reda riječi?</a:t>
            </a:r>
            <a:endParaRPr sz="2400" dirty="0"/>
          </a:p>
        </p:txBody>
      </p:sp>
      <p:sp>
        <p:nvSpPr>
          <p:cNvPr id="204" name="Google Shape;204;p20"/>
          <p:cNvSpPr/>
          <p:nvPr/>
        </p:nvSpPr>
        <p:spPr>
          <a:xfrm>
            <a:off x="556956" y="2353408"/>
            <a:ext cx="314856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Sat je imao kazaljke. </a:t>
            </a:r>
            <a:endParaRPr sz="2400" dirty="0"/>
          </a:p>
        </p:txBody>
      </p:sp>
      <p:sp>
        <p:nvSpPr>
          <p:cNvPr id="205" name="Google Shape;205;p20"/>
          <p:cNvSpPr/>
          <p:nvPr/>
        </p:nvSpPr>
        <p:spPr>
          <a:xfrm>
            <a:off x="2379273" y="3709882"/>
            <a:ext cx="33635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Imao je sat kazaljke.</a:t>
            </a:r>
            <a:endParaRPr sz="2400" dirty="0"/>
          </a:p>
        </p:txBody>
      </p:sp>
      <p:sp>
        <p:nvSpPr>
          <p:cNvPr id="206" name="Google Shape;206;p20"/>
          <p:cNvSpPr/>
          <p:nvPr/>
        </p:nvSpPr>
        <p:spPr>
          <a:xfrm>
            <a:off x="4486363" y="2364989"/>
            <a:ext cx="299074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Kazaljke je imao sat.</a:t>
            </a:r>
            <a:endParaRPr sz="2400" dirty="0"/>
          </a:p>
        </p:txBody>
      </p:sp>
      <p:pic>
        <p:nvPicPr>
          <p:cNvPr id="207" name="Google Shape;207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8357" y="1501853"/>
            <a:ext cx="3370005" cy="783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967044" y="2840371"/>
            <a:ext cx="3476946" cy="747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214807" y="1611627"/>
            <a:ext cx="3208915" cy="802402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0"/>
          <p:cNvSpPr/>
          <p:nvPr/>
        </p:nvSpPr>
        <p:spPr>
          <a:xfrm>
            <a:off x="342271" y="5259047"/>
            <a:ext cx="357793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Stari sat bio je uspomena.</a:t>
            </a:r>
            <a:endParaRPr sz="2400" dirty="0"/>
          </a:p>
        </p:txBody>
      </p:sp>
      <p:pic>
        <p:nvPicPr>
          <p:cNvPr id="211" name="Google Shape;211;p2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61607" y="4261142"/>
            <a:ext cx="3143506" cy="83453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0"/>
          <p:cNvSpPr/>
          <p:nvPr/>
        </p:nvSpPr>
        <p:spPr>
          <a:xfrm>
            <a:off x="4280136" y="5249582"/>
            <a:ext cx="36030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 je uspomena sat, stari.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2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250483" y="4183701"/>
            <a:ext cx="3226626" cy="911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1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19" name="Google Shape;219;p21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8091" y="-2616849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20" name="Google Shape;220;p21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552942" y="1050491"/>
            <a:ext cx="4346168" cy="4344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497591" y="4315529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1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9268483" y="4394002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365026" y="6023197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1"/>
          <p:cNvSpPr txBox="1"/>
          <p:nvPr/>
        </p:nvSpPr>
        <p:spPr>
          <a:xfrm>
            <a:off x="9234002" y="1189637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225" name="Google Shape;225;p21"/>
          <p:cNvSpPr/>
          <p:nvPr/>
        </p:nvSpPr>
        <p:spPr>
          <a:xfrm>
            <a:off x="8260216" y="1976569"/>
            <a:ext cx="303700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OBVEZAN RED RIJEČI</a:t>
            </a:r>
            <a:endParaRPr sz="2400" dirty="0"/>
          </a:p>
        </p:txBody>
      </p:sp>
      <p:sp>
        <p:nvSpPr>
          <p:cNvPr id="226" name="Google Shape;226;p21"/>
          <p:cNvSpPr/>
          <p:nvPr/>
        </p:nvSpPr>
        <p:spPr>
          <a:xfrm>
            <a:off x="1912448" y="503968"/>
            <a:ext cx="706965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Gdje stoje nepromjenjive riječi u rečenici? Na koje se riječi odnosi obvezan red riječi?</a:t>
            </a:r>
            <a:endParaRPr sz="2400" dirty="0"/>
          </a:p>
        </p:txBody>
      </p:sp>
      <p:sp>
        <p:nvSpPr>
          <p:cNvPr id="227" name="Google Shape;227;p21"/>
          <p:cNvSpPr/>
          <p:nvPr/>
        </p:nvSpPr>
        <p:spPr>
          <a:xfrm>
            <a:off x="1109790" y="1593646"/>
            <a:ext cx="329847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Došao sam kući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iz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škole.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1"/>
          <p:cNvSpPr/>
          <p:nvPr/>
        </p:nvSpPr>
        <p:spPr>
          <a:xfrm>
            <a:off x="988802" y="2165418"/>
            <a:ext cx="541342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– prijedlozi ispred imenica i zamjenica</a:t>
            </a:r>
            <a:endParaRPr sz="2400" dirty="0"/>
          </a:p>
        </p:txBody>
      </p:sp>
      <p:sp>
        <p:nvSpPr>
          <p:cNvPr id="229" name="Google Shape;229;p21"/>
          <p:cNvSpPr/>
          <p:nvPr/>
        </p:nvSpPr>
        <p:spPr>
          <a:xfrm>
            <a:off x="988802" y="2662874"/>
            <a:ext cx="424744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Živio sam s mamom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tatom.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1"/>
          <p:cNvSpPr/>
          <p:nvPr/>
        </p:nvSpPr>
        <p:spPr>
          <a:xfrm>
            <a:off x="852972" y="3160331"/>
            <a:ext cx="594961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– veznici ispred riječi ili rečenica koje povezuju</a:t>
            </a:r>
            <a:endParaRPr sz="2400" dirty="0"/>
          </a:p>
        </p:txBody>
      </p:sp>
      <p:sp>
        <p:nvSpPr>
          <p:cNvPr id="231" name="Google Shape;231;p21"/>
          <p:cNvSpPr/>
          <p:nvPr/>
        </p:nvSpPr>
        <p:spPr>
          <a:xfrm>
            <a:off x="958597" y="3721909"/>
            <a:ext cx="595797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Prstom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u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prašnoj zemlji nacrta jedan oblik.</a:t>
            </a:r>
            <a:endParaRPr sz="2400" dirty="0"/>
          </a:p>
        </p:txBody>
      </p:sp>
      <p:sp>
        <p:nvSpPr>
          <p:cNvPr id="232" name="Google Shape;232;p21"/>
          <p:cNvSpPr/>
          <p:nvPr/>
        </p:nvSpPr>
        <p:spPr>
          <a:xfrm>
            <a:off x="945689" y="4218789"/>
            <a:ext cx="544427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– prednaglasnice ispred naglašenih riječi</a:t>
            </a:r>
            <a:endParaRPr sz="2400" dirty="0"/>
          </a:p>
        </p:txBody>
      </p:sp>
      <p:sp>
        <p:nvSpPr>
          <p:cNvPr id="233" name="Google Shape;233;p21"/>
          <p:cNvSpPr/>
          <p:nvPr/>
        </p:nvSpPr>
        <p:spPr>
          <a:xfrm>
            <a:off x="820573" y="4779653"/>
            <a:ext cx="717763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Što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dogodilo s njim? Plavokosi</a:t>
            </a: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je</a:t>
            </a: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dječak uzdahnuo.</a:t>
            </a:r>
            <a:endParaRPr sz="2400" dirty="0"/>
          </a:p>
        </p:txBody>
      </p:sp>
      <p:sp>
        <p:nvSpPr>
          <p:cNvPr id="234" name="Google Shape;234;p21"/>
          <p:cNvSpPr/>
          <p:nvPr/>
        </p:nvSpPr>
        <p:spPr>
          <a:xfrm>
            <a:off x="852972" y="5224538"/>
            <a:ext cx="678929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̶  </a:t>
            </a:r>
            <a:r>
              <a:rPr lang="hr-HR" sz="2400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zanaglasnice</a:t>
            </a: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stoje najčešće iza prve naglašene riječi u rečenici</a:t>
            </a:r>
            <a:endParaRPr sz="240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1"/>
          <p:cNvSpPr/>
          <p:nvPr/>
        </p:nvSpPr>
        <p:spPr>
          <a:xfrm>
            <a:off x="8260216" y="2469728"/>
            <a:ext cx="331485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Odnosi se na redoslijed nepromjenjivih vrsta riječi koje u rečenici imaju točno određeno mjesto.</a:t>
            </a:r>
            <a:endParaRPr sz="2400" dirty="0"/>
          </a:p>
        </p:txBody>
      </p:sp>
      <p:pic>
        <p:nvPicPr>
          <p:cNvPr id="236" name="Google Shape;236;p21" descr="Arrow, circle, circled, direcrion, left ic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234828" y="1576713"/>
            <a:ext cx="618144" cy="618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1" descr="Arrow, circle, circled, direcrion, left ic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269473" y="2612897"/>
            <a:ext cx="618144" cy="618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1" descr="Arrow, circle, circled, direcrion, left ic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240467" y="3612892"/>
            <a:ext cx="618144" cy="618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1" descr="Arrow, circle, circled, direcrion, left ic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209963" y="4598171"/>
            <a:ext cx="618144" cy="618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896</Words>
  <Application>Microsoft Office PowerPoint</Application>
  <PresentationFormat>Široki zaslon</PresentationFormat>
  <Paragraphs>109</Paragraphs>
  <Slides>14</Slides>
  <Notes>14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8" baseType="lpstr">
      <vt:lpstr>Arial</vt:lpstr>
      <vt:lpstr>Calibri</vt:lpstr>
      <vt:lpstr>Impact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cp:lastModifiedBy>Zrinka</cp:lastModifiedBy>
  <cp:revision>8</cp:revision>
  <dcterms:modified xsi:type="dcterms:W3CDTF">2020-09-20T07:34:58Z</dcterms:modified>
</cp:coreProperties>
</file>